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2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8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4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4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4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8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6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1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3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9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E370-C816-B342-8AD7-73AAEAC7A608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1BA4-4CDA-5C4F-9DD5-7F0E3F109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4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2225"/>
            <a:ext cx="8229600" cy="1143000"/>
          </a:xfrm>
        </p:spPr>
        <p:txBody>
          <a:bodyPr/>
          <a:lstStyle/>
          <a:p>
            <a:r>
              <a:rPr lang="en-US" sz="2000" b="1" u="sng" dirty="0">
                <a:latin typeface="Verdana" charset="0"/>
                <a:ea typeface="MS PGothic" charset="0"/>
              </a:rPr>
              <a:t>Omega Psi Phi Fraternity, Inc.</a:t>
            </a:r>
            <a:br>
              <a:rPr lang="en-US" sz="2000" b="1" u="sng" dirty="0">
                <a:latin typeface="Verdana" charset="0"/>
                <a:ea typeface="MS PGothic" charset="0"/>
              </a:rPr>
            </a:br>
            <a:r>
              <a:rPr lang="en-US" sz="2000" b="1" u="sng" dirty="0">
                <a:latin typeface="Verdana" charset="0"/>
                <a:ea typeface="MS PGothic" charset="0"/>
              </a:rPr>
              <a:t>Upsilon Nu Chapter</a:t>
            </a:r>
            <a:br>
              <a:rPr lang="en-US" sz="2000" b="1" u="sng" dirty="0">
                <a:latin typeface="Verdana" charset="0"/>
                <a:ea typeface="MS PGothic" charset="0"/>
              </a:rPr>
            </a:br>
            <a:r>
              <a:rPr lang="en-US" sz="2000" b="1" u="sng" dirty="0">
                <a:latin typeface="Verdana" charset="0"/>
                <a:ea typeface="MS PGothic" charset="0"/>
              </a:rPr>
              <a:t>Recommendations Committee Executive Summary </a:t>
            </a:r>
            <a:r>
              <a:rPr lang="en-US" sz="2000" b="1" u="sng" dirty="0" smtClean="0">
                <a:latin typeface="Verdana" charset="0"/>
                <a:ea typeface="MS PGothic" charset="0"/>
              </a:rPr>
              <a:t>2022</a:t>
            </a:r>
            <a:endParaRPr lang="en-US" sz="2000" b="1" u="sng" dirty="0">
              <a:latin typeface="Verdana" charset="0"/>
              <a:ea typeface="MS PGothic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2743200"/>
          </a:xfrm>
        </p:spPr>
        <p:txBody>
          <a:bodyPr/>
          <a:lstStyle/>
          <a:p>
            <a:pPr marL="0" indent="0">
              <a:buSzPct val="80000"/>
              <a:buFont typeface="Arial" charset="0"/>
              <a:buNone/>
              <a:defRPr/>
            </a:pPr>
            <a:r>
              <a:rPr lang="en-US" sz="18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Recommendations SOP</a:t>
            </a:r>
          </a:p>
          <a:p>
            <a:pPr>
              <a:buSzPct val="80000"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Complete Recommendations Submittal Form </a:t>
            </a:r>
          </a:p>
          <a:p>
            <a:pPr lvl="1">
              <a:buSzPct val="80000"/>
              <a:defRPr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RecommendationsSubmittalFormUpsilon.docx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lvl="1">
              <a:buSzPct val="80000"/>
              <a:defRPr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 recommendations and request to the Chapter shall go through this process </a:t>
            </a:r>
          </a:p>
          <a:p>
            <a:pPr lvl="1">
              <a:buSzPct val="80000"/>
              <a:defRPr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Forms received by the tenth business day of the month will be reviewed by the committee and submitted to the Executive Committee for review in that month</a:t>
            </a:r>
          </a:p>
          <a:p>
            <a:pPr lvl="1">
              <a:buSzPct val="80000"/>
              <a:defRPr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SzPct val="80000"/>
              <a:defRPr/>
            </a:pP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SzPct val="80000"/>
              <a:defRPr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Ø"/>
              <a:defRPr/>
            </a:pP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Classified - Unclassified</a:t>
            </a:r>
          </a:p>
        </p:txBody>
      </p:sp>
      <p:sp>
        <p:nvSpPr>
          <p:cNvPr id="18436" name="Title 1"/>
          <p:cNvSpPr txBox="1">
            <a:spLocks/>
          </p:cNvSpPr>
          <p:nvPr/>
        </p:nvSpPr>
        <p:spPr bwMode="auto">
          <a:xfrm>
            <a:off x="533400" y="5257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1600" b="1" i="1" dirty="0">
                <a:latin typeface="Verdana" charset="0"/>
              </a:rPr>
              <a:t>All Recommendations submittal need to be received one month prior to the recommended decision date.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319008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1600" dirty="0" smtClean="0">
                <a:latin typeface="Verdana" charset="0"/>
              </a:rPr>
              <a:t>Recommendations can also be made without a form by communicating with the committee that the recommendation impacts (e.g., if you are requesting a contribution for an event or cause, this could go through the Social Action Committee)</a:t>
            </a:r>
          </a:p>
          <a:p>
            <a:endParaRPr lang="en-US" sz="1600" dirty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5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58310"/>
            <a:ext cx="4181368" cy="50723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Recommendations Submittal form Standard Operations Procedure</a:t>
            </a:r>
            <a:endParaRPr lang="en-US" sz="2400" b="1" u="sng" dirty="0"/>
          </a:p>
        </p:txBody>
      </p:sp>
      <p:sp>
        <p:nvSpPr>
          <p:cNvPr id="6" name="Line Callout 1 5"/>
          <p:cNvSpPr/>
          <p:nvPr/>
        </p:nvSpPr>
        <p:spPr>
          <a:xfrm>
            <a:off x="5486400" y="725427"/>
            <a:ext cx="3429000" cy="457200"/>
          </a:xfrm>
          <a:prstGeom prst="borderCallout1">
            <a:avLst>
              <a:gd name="adj1" fmla="val 49390"/>
              <a:gd name="adj2" fmla="val 200"/>
              <a:gd name="adj3" fmla="val 195464"/>
              <a:gd name="adj4" fmla="val -88255"/>
            </a:avLst>
          </a:prstGeom>
          <a:solidFill>
            <a:srgbClr val="FFFFFF"/>
          </a:solidFill>
          <a:ln>
            <a:solidFill>
              <a:srgbClr val="0201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20103"/>
                </a:solidFill>
              </a:rPr>
              <a:t>SIX WORD TITLE OF RECOMMENDATION</a:t>
            </a:r>
            <a:endParaRPr lang="en-US" sz="1400" dirty="0">
              <a:solidFill>
                <a:srgbClr val="020103"/>
              </a:solidFill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5486400" y="1371600"/>
            <a:ext cx="3429000" cy="457200"/>
          </a:xfrm>
          <a:prstGeom prst="borderCallout1">
            <a:avLst>
              <a:gd name="adj1" fmla="val 49390"/>
              <a:gd name="adj2" fmla="val 200"/>
              <a:gd name="adj3" fmla="val 79995"/>
              <a:gd name="adj4" fmla="val -88606"/>
            </a:avLst>
          </a:prstGeom>
          <a:solidFill>
            <a:srgbClr val="FFFFFF"/>
          </a:solidFill>
          <a:ln>
            <a:solidFill>
              <a:srgbClr val="0201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20103"/>
                </a:solidFill>
              </a:rPr>
              <a:t>YOUR NAME, CONTROL#, E-MAIL ADDRESS AND PHONE NUMBER</a:t>
            </a:r>
            <a:endParaRPr lang="en-US" sz="1400" dirty="0">
              <a:solidFill>
                <a:srgbClr val="020103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5486400" y="1981200"/>
            <a:ext cx="3429000" cy="457200"/>
          </a:xfrm>
          <a:prstGeom prst="borderCallout1">
            <a:avLst>
              <a:gd name="adj1" fmla="val 49390"/>
              <a:gd name="adj2" fmla="val 200"/>
              <a:gd name="adj3" fmla="val 47281"/>
              <a:gd name="adj4" fmla="val -92300"/>
            </a:avLst>
          </a:prstGeom>
          <a:solidFill>
            <a:srgbClr val="FFFFFF"/>
          </a:solidFill>
          <a:ln>
            <a:solidFill>
              <a:srgbClr val="0201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20103"/>
                </a:solidFill>
              </a:rPr>
              <a:t>DATE SUBMITTED VIA E-MAIL</a:t>
            </a:r>
            <a:endParaRPr lang="en-US" sz="1400" dirty="0">
              <a:solidFill>
                <a:srgbClr val="020103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5486400" y="2590800"/>
            <a:ext cx="3429000" cy="457200"/>
          </a:xfrm>
          <a:prstGeom prst="borderCallout1">
            <a:avLst>
              <a:gd name="adj1" fmla="val 49390"/>
              <a:gd name="adj2" fmla="val 200"/>
              <a:gd name="adj3" fmla="val 2077"/>
              <a:gd name="adj4" fmla="val -93205"/>
            </a:avLst>
          </a:prstGeom>
          <a:solidFill>
            <a:srgbClr val="FFFFFF"/>
          </a:solidFill>
          <a:ln>
            <a:solidFill>
              <a:srgbClr val="0201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20103"/>
                </a:solidFill>
              </a:rPr>
              <a:t>TWENTY-FIVE WORD DESCRIPTION OF RECOMMENDATION</a:t>
            </a:r>
            <a:endParaRPr lang="en-US" sz="1400" dirty="0">
              <a:solidFill>
                <a:srgbClr val="020103"/>
              </a:solidFill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5410200" y="3200400"/>
            <a:ext cx="3581400" cy="685800"/>
          </a:xfrm>
          <a:prstGeom prst="borderCallout1">
            <a:avLst>
              <a:gd name="adj1" fmla="val 49390"/>
              <a:gd name="adj2" fmla="val 200"/>
              <a:gd name="adj3" fmla="val -46880"/>
              <a:gd name="adj4" fmla="val -87601"/>
            </a:avLst>
          </a:prstGeom>
          <a:solidFill>
            <a:srgbClr val="FFFFFF"/>
          </a:solidFill>
          <a:ln>
            <a:solidFill>
              <a:srgbClr val="0201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20103"/>
                </a:solidFill>
              </a:rPr>
              <a:t>RATIONALE FOR RECOMMENDATION TO INCLUDE WHY THIS RECOMMENDATION IS BEING MADE AND THE DESIRES OUTCOME</a:t>
            </a:r>
            <a:endParaRPr lang="en-US" sz="1400" dirty="0">
              <a:solidFill>
                <a:srgbClr val="020103"/>
              </a:solidFill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5410200" y="3962400"/>
            <a:ext cx="3581400" cy="914400"/>
          </a:xfrm>
          <a:prstGeom prst="borderCallout1">
            <a:avLst>
              <a:gd name="adj1" fmla="val 49390"/>
              <a:gd name="adj2" fmla="val 200"/>
              <a:gd name="adj3" fmla="val -79736"/>
              <a:gd name="adj4" fmla="val -90500"/>
            </a:avLst>
          </a:prstGeom>
          <a:solidFill>
            <a:srgbClr val="FFFFFF"/>
          </a:solidFill>
          <a:ln>
            <a:solidFill>
              <a:srgbClr val="0201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20103"/>
                </a:solidFill>
              </a:rPr>
              <a:t>FINANCIAL IMPACT TO INCLUDE IF IT IS A REQUEST FOR FUNDS AND / OR AN ASSESMENT ON CHAPTER BROTHERS OR CANDIDATES FOR MEMBERSHIP</a:t>
            </a:r>
            <a:endParaRPr lang="en-US" sz="1400" dirty="0">
              <a:solidFill>
                <a:srgbClr val="020103"/>
              </a:solidFill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5410200" y="4953000"/>
            <a:ext cx="3505200" cy="609600"/>
          </a:xfrm>
          <a:prstGeom prst="borderCallout1">
            <a:avLst>
              <a:gd name="adj1" fmla="val 49390"/>
              <a:gd name="adj2" fmla="val 200"/>
              <a:gd name="adj3" fmla="val -214699"/>
              <a:gd name="adj4" fmla="val -92300"/>
            </a:avLst>
          </a:prstGeom>
          <a:solidFill>
            <a:srgbClr val="FFFFFF"/>
          </a:solidFill>
          <a:ln>
            <a:solidFill>
              <a:srgbClr val="0201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20103"/>
                </a:solidFill>
              </a:rPr>
              <a:t>IMPACT OF THIS RECOMMENDATION  (CONSTITUTION / BY </a:t>
            </a:r>
            <a:r>
              <a:rPr lang="mr-IN" sz="1400" dirty="0" smtClean="0">
                <a:solidFill>
                  <a:srgbClr val="020103"/>
                </a:solidFill>
              </a:rPr>
              <a:t>–</a:t>
            </a:r>
            <a:r>
              <a:rPr lang="en-US" sz="1400" dirty="0" smtClean="0">
                <a:solidFill>
                  <a:srgbClr val="020103"/>
                </a:solidFill>
              </a:rPr>
              <a:t> LAWS / DUES / OTHER</a:t>
            </a:r>
            <a:endParaRPr lang="en-US" sz="1400" dirty="0">
              <a:solidFill>
                <a:srgbClr val="02010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1326" y="5922616"/>
            <a:ext cx="5562600" cy="461665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20103"/>
                </a:solidFill>
              </a:rPr>
              <a:t>FORMS MUST BE SUBMITTED TO COMMITTEE 30 DAYS PRIOR TO CHAPTER MEETING DATE TO ENSURE REVIEW AND ACTION BY THE EXECUTIVE COMMITTEE</a:t>
            </a:r>
            <a:endParaRPr lang="en-US" sz="1200" dirty="0">
              <a:solidFill>
                <a:srgbClr val="02010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762000"/>
            <a:ext cx="3886200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Recommendations Submittal Form Upsilon Nu 2021.docx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3632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6423</TotalTime>
  <Words>235</Words>
  <Application>Microsoft Macintosh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Omega Psi Phi Fraternity, Inc. Upsilon Nu Chapter Recommendations Committee Executive Summary 2022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Omega Psi Phi Fraternity, Inc. Upsilon Nu Chapter Recommendations Committee Executive Summary 2021</dc:title>
  <dc:creator>Freager Sanders</dc:creator>
  <cp:lastModifiedBy>Freager Sanders</cp:lastModifiedBy>
  <cp:revision>5</cp:revision>
  <dcterms:created xsi:type="dcterms:W3CDTF">2021-03-29T03:40:47Z</dcterms:created>
  <dcterms:modified xsi:type="dcterms:W3CDTF">2022-05-30T16:55:25Z</dcterms:modified>
</cp:coreProperties>
</file>